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089" r:id="rId3"/>
    <p:sldId id="1090" r:id="rId4"/>
    <p:sldId id="1091" r:id="rId5"/>
    <p:sldId id="1092" r:id="rId6"/>
    <p:sldId id="1122" r:id="rId7"/>
    <p:sldId id="1123" r:id="rId8"/>
    <p:sldId id="1124" r:id="rId9"/>
    <p:sldId id="1093" r:id="rId10"/>
    <p:sldId id="1094" r:id="rId11"/>
    <p:sldId id="1097" r:id="rId12"/>
    <p:sldId id="1098" r:id="rId13"/>
    <p:sldId id="1111" r:id="rId14"/>
    <p:sldId id="1102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CDD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2025/8/1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19857E9-DB34-5941-E21D-6094E576DAD9}"/>
              </a:ext>
            </a:extLst>
          </p:cNvPr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优训练 高中化学 选择性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物质结构与性质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JSJY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2025/8/1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</a:t>
            </a:r>
            <a:r>
              <a:rPr lang="en-US" altLang="zh-CN" sz="5400" dirty="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en-US" altLang="zh-CN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微粒间作用力与物质性质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第二单元　离子键　离子晶体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自然界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又称萤石，是一种难溶于水的固体，属于典型的离子晶体。下列一定能说明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是离子晶体的是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难溶于水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其水溶液的导电性极弱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的熔、沸点较高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硬度较大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固体不导电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但在熔融状态下可以导电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在有机溶剂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中的溶解度极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885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098" y="889580"/>
            <a:ext cx="1116965" cy="35941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47235" y="4145177"/>
            <a:ext cx="11499467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C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8863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7235" y="4288637"/>
            <a:ext cx="1009650" cy="359410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7251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离子晶体中含有离子键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离子键在熔融状态下被破坏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电离出自由移动的阴、阳离子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所以离子晶体在熔融状态下能够导电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这是判断某晶体是否为离子晶体的依据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24解析.eps" descr="id:214748861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4868604"/>
            <a:ext cx="100965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022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5450" y="1439410"/>
            <a:ext cx="918348" cy="38462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离子晶体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的堆积</a:t>
            </a:r>
            <a:r>
              <a:rPr lang="en-US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填隙模型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子晶体一般可以看为阴离子呈一定方式堆积，而阳离子规则填充于阴离子堆积形成的空隙内。比如，氯化钠晶体可以看为氯离子呈面心立方堆积，即顶点和面心都有一个氯离子，钠离子填充于氯离子堆积形成的所有八面体空隙中，即每个棱心都有一个钠离子，同时体心也有一个钠离子。这样也就得到了钠离子周围最近且距离最近的氯离子个数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，同样，氯离子周围最近且距离最近的钠离子个数为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2.eps" descr="id:21474886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3098" y="889580"/>
            <a:ext cx="102489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0801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与硫所形成的化合物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ZnS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晶体的晶胞如图所示。下列判断正确的是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该晶体属于金属晶体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该晶胞中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Zn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数目不相等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晶胞中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Zn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周围最靠近的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氧化锌的熔点大于硫化锌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886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098" y="889580"/>
            <a:ext cx="1116965" cy="359410"/>
          </a:xfrm>
          <a:prstGeom prst="rect">
            <a:avLst/>
          </a:prstGeom>
        </p:spPr>
      </p:pic>
      <p:pic>
        <p:nvPicPr>
          <p:cNvPr id="4" name="25gh488.jpg" descr="id:214748959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095206" y="1396896"/>
            <a:ext cx="3192045" cy="2107189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47235" y="3569113"/>
            <a:ext cx="11499467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D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8863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47235" y="3712573"/>
            <a:ext cx="100965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509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10873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晶体由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Zn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构成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属于离子晶体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该晶胞中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Zn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数目为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数目为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从图中可以看出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晶胞中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位于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Zn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构成的正四面体的中心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周围最靠近的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Zn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共有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个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Zn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周围最靠近的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也为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个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氧化锌与硫化锌相比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二者都形成离子晶体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半径比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氧化锌的离子键比硫化锌强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所以氧化锌的熔点大于硫化锌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108736"/>
              </a:xfrm>
              <a:blipFill>
                <a:blip r:embed="rId2"/>
                <a:stretch>
                  <a:fillRect l="-796" r="-849" b="-15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86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889580"/>
            <a:ext cx="1009650" cy="359410"/>
          </a:xfrm>
          <a:prstGeom prst="rect">
            <a:avLst/>
          </a:prstGeom>
        </p:spPr>
      </p:pic>
      <p:pic>
        <p:nvPicPr>
          <p:cNvPr id="4" name="25gh488.jpg" descr="id:214748959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507755" y="3861048"/>
            <a:ext cx="3192045" cy="2107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8049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746948"/>
            <a:ext cx="11485848" cy="253803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有关离子晶体的结构问题的思维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流程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顿有所悟.eps" descr="id:214748961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889580"/>
            <a:ext cx="1641475" cy="359410"/>
          </a:xfrm>
          <a:prstGeom prst="rect">
            <a:avLst/>
          </a:prstGeom>
        </p:spPr>
      </p:pic>
      <p:pic>
        <p:nvPicPr>
          <p:cNvPr id="6" name="25GH489.eps" descr="id:214748962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743973" y="1486431"/>
            <a:ext cx="6717853" cy="1582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418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1310" y="3161760"/>
            <a:ext cx="1557542" cy="38462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9646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离子键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离子键的形成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4135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阴、阳离子之间的静电引力和静电斥力达到平衡时，阴、阳离子保持一定的平衡核间距，形成稳定的离子键。离子键存在于阴、阳离子之间，或者说只存在于离子化合物中。常见的离子化合物有强碱、盐和金属氧化物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知识过.eps" descr="id:2147488399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70689" y="755826"/>
            <a:ext cx="6249035" cy="539750"/>
          </a:xfrm>
          <a:prstGeom prst="rect">
            <a:avLst/>
          </a:prstGeom>
        </p:spPr>
      </p:pic>
      <p:pic>
        <p:nvPicPr>
          <p:cNvPr id="4" name="知识点1.eps" descr="id:214748840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48222" y="1493106"/>
            <a:ext cx="130238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154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3833" y="2005267"/>
            <a:ext cx="648072" cy="38462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8416" y="1990892"/>
            <a:ext cx="648072" cy="38462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离子化合物的性质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由于离子化合物是由阴、阳离子构成的，阴、阳离子间的作用力是离子键，属于化学键，作用力强，因而离子化合物一般都会有较高的熔点和较大的硬度。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离子化合物是由阴、阳离子构成的，在其化合物中存在带电粒子但不能自由移动，因此在晶体或固态时不能导电。在熔融状态时离子化合物能导电，即将阴、阳离子从不能自由移动转化为可自由移动的离子而导电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744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2512" y="1999770"/>
            <a:ext cx="584942" cy="38462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离子晶体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离子晶体的结构特点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离子晶体微粒之间的作用力是离子键，由于离子键没有方向性和饱和性，故离子晶体一般采取密堆积方式。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离子晶体中存在的微粒是阳离子和阴离子，离子晶体的化学式只表示晶体中阴、阳离子的个数比，而不是表示其分子组成。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离子晶体中，离子半径越小，离子所带电荷越多，离子键越强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8842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889580"/>
            <a:ext cx="135445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364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2879" y="1984970"/>
            <a:ext cx="864096" cy="38462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1626" y="1449515"/>
            <a:ext cx="981631" cy="38462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371" y="1458150"/>
            <a:ext cx="981631" cy="38462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晶格能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晶格能是用来衡量离子晶体中阴、阳离子间相互作用力大小的物理量。晶格能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符号为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是指拆开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离子晶体使之形成气态阴离子和气态阳离子时所吸收的能量。晶格能越大，表明离子晶体中的离子键越牢固。一般而言，晶格能越大，离子晶体的熔点越高、硬度越大。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43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2952402"/>
              </p:ext>
            </p:extLst>
          </p:nvPr>
        </p:nvGraphicFramePr>
        <p:xfrm>
          <a:off x="343712" y="1412776"/>
          <a:ext cx="11502990" cy="3833584"/>
        </p:xfrm>
        <a:graphic>
          <a:graphicData uri="http://schemas.openxmlformats.org/drawingml/2006/table">
            <a:tbl>
              <a:tblPr firstRow="1" firstCol="1" bandRow="1"/>
              <a:tblGrid>
                <a:gridCol w="1345850">
                  <a:extLst>
                    <a:ext uri="{9D8B030D-6E8A-4147-A177-3AD203B41FA5}">
                      <a16:colId xmlns:a16="http://schemas.microsoft.com/office/drawing/2014/main" val="591759700"/>
                    </a:ext>
                  </a:extLst>
                </a:gridCol>
                <a:gridCol w="2539860">
                  <a:extLst>
                    <a:ext uri="{9D8B030D-6E8A-4147-A177-3AD203B41FA5}">
                      <a16:colId xmlns:a16="http://schemas.microsoft.com/office/drawing/2014/main" val="2620836766"/>
                    </a:ext>
                  </a:extLst>
                </a:gridCol>
                <a:gridCol w="2539860">
                  <a:extLst>
                    <a:ext uri="{9D8B030D-6E8A-4147-A177-3AD203B41FA5}">
                      <a16:colId xmlns:a16="http://schemas.microsoft.com/office/drawing/2014/main" val="3526042823"/>
                    </a:ext>
                  </a:extLst>
                </a:gridCol>
                <a:gridCol w="2539860">
                  <a:extLst>
                    <a:ext uri="{9D8B030D-6E8A-4147-A177-3AD203B41FA5}">
                      <a16:colId xmlns:a16="http://schemas.microsoft.com/office/drawing/2014/main" val="2476815228"/>
                    </a:ext>
                  </a:extLst>
                </a:gridCol>
                <a:gridCol w="2537560">
                  <a:extLst>
                    <a:ext uri="{9D8B030D-6E8A-4147-A177-3AD203B41FA5}">
                      <a16:colId xmlns:a16="http://schemas.microsoft.com/office/drawing/2014/main" val="3600415175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类型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NaCl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CsCl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ZnS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CaF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269576"/>
                  </a:ext>
                </a:extLst>
              </a:tr>
              <a:tr h="218766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晶胞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462756"/>
                  </a:ext>
                </a:extLst>
              </a:tr>
              <a:tr h="10972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物质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KCl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NaBr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CaO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MgO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等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CsBr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CsI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等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BeO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等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BaF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PbF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CeO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等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1968537"/>
                  </a:ext>
                </a:extLst>
              </a:tr>
            </a:tbl>
          </a:graphicData>
        </a:graphic>
      </p:graphicFrame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典型离子晶体的结构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sysj483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2206774" y="2027659"/>
            <a:ext cx="1547500" cy="1997976"/>
          </a:xfrm>
          <a:prstGeom prst="rect">
            <a:avLst/>
          </a:prstGeom>
        </p:spPr>
      </p:pic>
      <p:pic>
        <p:nvPicPr>
          <p:cNvPr id="4" name="25sysj484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4799062" y="2027659"/>
            <a:ext cx="1550741" cy="2020663"/>
          </a:xfrm>
          <a:prstGeom prst="rect">
            <a:avLst/>
          </a:prstGeom>
        </p:spPr>
      </p:pic>
      <p:pic>
        <p:nvPicPr>
          <p:cNvPr id="5" name="25sysj485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7247334" y="2070316"/>
            <a:ext cx="1469720" cy="1920196"/>
          </a:xfrm>
          <a:prstGeom prst="rect">
            <a:avLst/>
          </a:prstGeom>
        </p:spPr>
      </p:pic>
      <p:pic>
        <p:nvPicPr>
          <p:cNvPr id="6" name="25sysj486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9936455" y="2027659"/>
            <a:ext cx="1343327" cy="1920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220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离子晶体的性质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500788"/>
              </p:ext>
            </p:extLst>
          </p:nvPr>
        </p:nvGraphicFramePr>
        <p:xfrm>
          <a:off x="343711" y="1433304"/>
          <a:ext cx="11502992" cy="3435856"/>
        </p:xfrm>
        <a:graphic>
          <a:graphicData uri="http://schemas.openxmlformats.org/drawingml/2006/table">
            <a:tbl>
              <a:tblPr firstRow="1" firstCol="1" bandRow="1"/>
              <a:tblGrid>
                <a:gridCol w="1431015">
                  <a:extLst>
                    <a:ext uri="{9D8B030D-6E8A-4147-A177-3AD203B41FA5}">
                      <a16:colId xmlns:a16="http://schemas.microsoft.com/office/drawing/2014/main" val="1877663576"/>
                    </a:ext>
                  </a:extLst>
                </a:gridCol>
                <a:gridCol w="10071977">
                  <a:extLst>
                    <a:ext uri="{9D8B030D-6E8A-4147-A177-3AD203B41FA5}">
                      <a16:colId xmlns:a16="http://schemas.microsoft.com/office/drawing/2014/main" val="3792852298"/>
                    </a:ext>
                  </a:extLst>
                </a:gridCol>
              </a:tblGrid>
              <a:tr h="57264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性质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规律及原因解释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29844"/>
                  </a:ext>
                </a:extLst>
              </a:tr>
              <a:tr h="171792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熔、沸点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离子晶体一般有较高的熔点、沸点和难挥发性。离子晶体中有较强的离子键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熔化或汽化时需消耗较多的能量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且同种类型的离子晶体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离子半径越小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离子键越强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熔、沸点越高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9759557"/>
                  </a:ext>
                </a:extLst>
              </a:tr>
              <a:tr h="11452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硬度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硬而脆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离子晶体表现出较高的硬度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但当晶体受到冲击力作用时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部分离子键发生断裂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导致晶体破碎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36551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612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6140400"/>
              </p:ext>
            </p:extLst>
          </p:nvPr>
        </p:nvGraphicFramePr>
        <p:xfrm>
          <a:off x="334567" y="836712"/>
          <a:ext cx="11521280" cy="4752528"/>
        </p:xfrm>
        <a:graphic>
          <a:graphicData uri="http://schemas.openxmlformats.org/drawingml/2006/table">
            <a:tbl>
              <a:tblPr firstRow="1" firstCol="1" bandRow="1"/>
              <a:tblGrid>
                <a:gridCol w="997743">
                  <a:extLst>
                    <a:ext uri="{9D8B030D-6E8A-4147-A177-3AD203B41FA5}">
                      <a16:colId xmlns:a16="http://schemas.microsoft.com/office/drawing/2014/main" val="997909471"/>
                    </a:ext>
                  </a:extLst>
                </a:gridCol>
                <a:gridCol w="10523537">
                  <a:extLst>
                    <a:ext uri="{9D8B030D-6E8A-4147-A177-3AD203B41FA5}">
                      <a16:colId xmlns:a16="http://schemas.microsoft.com/office/drawing/2014/main" val="2692447586"/>
                    </a:ext>
                  </a:extLst>
                </a:gridCol>
              </a:tblGrid>
              <a:tr h="5940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性质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规律及原因解释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0616508"/>
                  </a:ext>
                </a:extLst>
              </a:tr>
              <a:tr h="178219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导电性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固态不导电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但熔融或溶于水后能导电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离子晶体中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阴、阳离子不能自由移动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因此离子晶体不导电。当升高温度或溶于水时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变成自由移动的离子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在外加电场的作用下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离子定向移动而导电。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300462"/>
                  </a:ext>
                </a:extLst>
              </a:tr>
              <a:tr h="118813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溶解性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大多数离子晶体易溶于极性溶剂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如水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中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难溶于非极性溶剂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如汽油、苯、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中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7941192"/>
                  </a:ext>
                </a:extLst>
              </a:tr>
              <a:tr h="118813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延展性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离子晶体无延展性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离子晶体中阴、阳离子交替出现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层与层之间如果滑动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同性离子相邻而使斥力增大导致不稳定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62656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62791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7660" y="3168756"/>
            <a:ext cx="622416" cy="38462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8334" y="3140968"/>
            <a:ext cx="622416" cy="38462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51387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离子键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的存在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子键存在于阴、阳离子之间，是阴、阳离子间存在的较为强烈的相互作用，存在离子键的化合物一般具有较高的熔、沸点和较大的硬度。离子键结合形成的化合物在晶体或固态时不能导电，但在熔融状态下能导电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88554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70689" y="746766"/>
            <a:ext cx="6249035" cy="539750"/>
          </a:xfrm>
          <a:prstGeom prst="rect">
            <a:avLst/>
          </a:prstGeom>
        </p:spPr>
      </p:pic>
      <p:pic>
        <p:nvPicPr>
          <p:cNvPr id="4" name="要点1.eps" descr="id:214748856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43444" y="1494847"/>
            <a:ext cx="102489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638897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1369</TotalTime>
  <Words>933</Words>
  <Application>Microsoft Office PowerPoint</Application>
  <PresentationFormat>自定义</PresentationFormat>
  <Paragraphs>65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426</cp:revision>
  <dcterms:created xsi:type="dcterms:W3CDTF">2020-11-06T05:24:00Z</dcterms:created>
  <dcterms:modified xsi:type="dcterms:W3CDTF">2025-08-01T00:57:35Z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